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6.jpeg" ContentType="image/jpe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11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17.jpeg" ContentType="image/jpe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28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4BA781-28F6-46F6-83C5-3393BB4BAD1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709679-F4EE-4EDA-A88B-B7176E279F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03EF2A-A49B-4426-BE12-97D583DB2B8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11F80A-E81C-4526-A32A-C98E7434A77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543285-7C71-44FF-8DBE-1966CB80CD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2F7BF8-84AC-4DF3-B79A-ED19D1C3EB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49D037-B619-48F3-A9EB-926E9C5EAD8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3ED42D-B2E0-46EF-AC3D-67D891F2B2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B5ACE6-DBBC-4150-AFA6-C1CED801F9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9D98F3-B9AC-436A-A200-4C54C28A16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9A08E1-AFB0-4445-B7F5-8498ECAE15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B9EB7A-866E-49C5-BFF8-376982DE5E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pt-BR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30308AE-956F-4053-B593-39183953053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www.instagram.com/p/DNBPvReMLgk" TargetMode="External"/><Relationship Id="rId2" Type="http://schemas.openxmlformats.org/officeDocument/2006/relationships/image" Target="../media/image26.png"/><Relationship Id="rId3" Type="http://schemas.openxmlformats.org/officeDocument/2006/relationships/hyperlink" Target="https://www.instagram.com/p/DNBPvReMLgk" TargetMode="External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://www.instagram.com/p/DNEfa6DxzT5" TargetMode="External"/><Relationship Id="rId2" Type="http://schemas.openxmlformats.org/officeDocument/2006/relationships/image" Target="../media/image28.png"/><Relationship Id="rId3" Type="http://schemas.openxmlformats.org/officeDocument/2006/relationships/hyperlink" Target="https://www.instagram.com/p/DNEfa6DxzT5" TargetMode="External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www.instagram.com/reel/DArLJxDvJdd/" TargetMode="External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s://www.instagram.com/reel/DArLJxDvJdd/" TargetMode="External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42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" name="Freeform 4"/>
          <p:cNvSpPr/>
          <p:nvPr/>
        </p:nvSpPr>
        <p:spPr>
          <a:xfrm>
            <a:off x="3199320" y="8713080"/>
            <a:ext cx="580320" cy="580320"/>
          </a:xfrm>
          <a:custGeom>
            <a:avLst/>
            <a:gdLst/>
            <a:ahLst/>
            <a:rect l="l" t="t" r="r" b="b"/>
            <a:pathLst>
              <a:path w="580677" h="580677">
                <a:moveTo>
                  <a:pt x="0" y="0"/>
                </a:moveTo>
                <a:lnTo>
                  <a:pt x="580677" y="0"/>
                </a:lnTo>
                <a:lnTo>
                  <a:pt x="580677" y="580677"/>
                </a:lnTo>
                <a:lnTo>
                  <a:pt x="0" y="58067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TextBox 5"/>
          <p:cNvSpPr/>
          <p:nvPr/>
        </p:nvSpPr>
        <p:spPr>
          <a:xfrm>
            <a:off x="3886560" y="8260920"/>
            <a:ext cx="6141240" cy="3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962"/>
              </a:lnSpc>
              <a:buNone/>
            </a:pPr>
            <a:r>
              <a:rPr b="0" lang="en-US" sz="2470" spc="-1" strike="noStrike">
                <a:solidFill>
                  <a:srgbClr val="ffffff"/>
                </a:solidFill>
                <a:latin typeface="Montserrat"/>
                <a:ea typeface="Montserrat"/>
              </a:rPr>
              <a:t>@CAMARADECURITIBA</a:t>
            </a:r>
            <a:endParaRPr b="0" lang="pt-BR" sz="2470" spc="-1" strike="noStrike">
              <a:latin typeface="Arial"/>
            </a:endParaRPr>
          </a:p>
        </p:txBody>
      </p:sp>
      <p:sp>
        <p:nvSpPr>
          <p:cNvPr id="45" name="TextBox 6"/>
          <p:cNvSpPr/>
          <p:nvPr/>
        </p:nvSpPr>
        <p:spPr>
          <a:xfrm>
            <a:off x="3886560" y="8815680"/>
            <a:ext cx="6141240" cy="3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962"/>
              </a:lnSpc>
              <a:buNone/>
            </a:pPr>
            <a:r>
              <a:rPr b="0" lang="en-US" sz="2470" spc="-1" strike="noStrike">
                <a:solidFill>
                  <a:srgbClr val="ffffff"/>
                </a:solidFill>
                <a:latin typeface="Montserrat"/>
                <a:ea typeface="Montserrat"/>
              </a:rPr>
              <a:t>/CAMARAMUNICIPALDECURITIBA</a:t>
            </a:r>
            <a:endParaRPr b="0" lang="pt-BR" sz="2470" spc="-1" strike="noStrike">
              <a:latin typeface="Arial"/>
            </a:endParaRPr>
          </a:p>
        </p:txBody>
      </p:sp>
      <p:sp>
        <p:nvSpPr>
          <p:cNvPr id="46" name="TextBox 7"/>
          <p:cNvSpPr/>
          <p:nvPr/>
        </p:nvSpPr>
        <p:spPr>
          <a:xfrm>
            <a:off x="1722240" y="1399680"/>
            <a:ext cx="13035240" cy="35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2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"PAPEL DA </a:t>
            </a:r>
            <a:r>
              <a:rPr b="1" lang="en-US" sz="72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COMUNICAÇÃO NAS </a:t>
            </a:r>
            <a:r>
              <a:rPr b="1" lang="en-US" sz="72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ENTIDADES PÚBLICAS"</a:t>
            </a:r>
            <a:endParaRPr b="0" lang="pt-BR" sz="7200" spc="-1" strike="noStrike">
              <a:latin typeface="Arial"/>
            </a:endParaRPr>
          </a:p>
        </p:txBody>
      </p:sp>
      <p:sp>
        <p:nvSpPr>
          <p:cNvPr id="47" name="TextBox 8"/>
          <p:cNvSpPr/>
          <p:nvPr/>
        </p:nvSpPr>
        <p:spPr>
          <a:xfrm>
            <a:off x="1722240" y="5091120"/>
            <a:ext cx="9682560" cy="20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355"/>
              </a:lnSpc>
              <a:buNone/>
            </a:pPr>
            <a:r>
              <a:rPr b="0" lang="en-US" sz="4460" spc="-1" strike="noStrike">
                <a:solidFill>
                  <a:srgbClr val="ffffff"/>
                </a:solidFill>
                <a:latin typeface="Montserrat"/>
                <a:ea typeface="Montserrat"/>
              </a:rPr>
              <a:t>Michelle Stival, jornalista e chefe da Divisão Multiplataforma da Diretoria de Comunicação CMC</a:t>
            </a:r>
            <a:endParaRPr b="0" lang="pt-BR" sz="44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78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9" name="TextBox 4"/>
          <p:cNvSpPr/>
          <p:nvPr/>
        </p:nvSpPr>
        <p:spPr>
          <a:xfrm>
            <a:off x="1619280" y="2862000"/>
            <a:ext cx="12150000" cy="27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00"/>
              </a:lnSpc>
              <a:buNone/>
            </a:pP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&gt; </a:t>
            </a:r>
            <a:r>
              <a:rPr b="1" lang="en-US" sz="45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Informação fidedigna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Imprensa confia porque ao longo do tempo as informações sempre “batem”, não se desencontram.</a:t>
            </a:r>
            <a:endParaRPr b="0" lang="pt-BR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81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" name="TextBox 4"/>
          <p:cNvSpPr/>
          <p:nvPr/>
        </p:nvSpPr>
        <p:spPr>
          <a:xfrm>
            <a:off x="540000" y="50760"/>
            <a:ext cx="16705080" cy="777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Exemplo:</a:t>
            </a:r>
            <a:endParaRPr b="0" lang="pt-BR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Imagine que a prefeitura divulga, toda a semana, um boletim sobre o andamento das obras públicas na cidade.</a:t>
            </a:r>
            <a:endParaRPr b="0" lang="pt-BR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Se, semana após semana, as informações publicadas pela comunicação institucional são confirmadas por visitas técnicas, dados da prefeitura e até por reportagens independentes, a imprensa percebe que o que é dito confere com a realidade.</a:t>
            </a:r>
            <a:endParaRPr b="0" lang="pt-BR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 </a:t>
            </a: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Assim, quando surgir um assunto urgente ou polêmico — por exemplo, uma obra atrasada — os jornalistas já têm como referência: “Se saiu no canal oficial da prefeitura, é confiável”.</a:t>
            </a:r>
            <a:endParaRPr b="0" lang="pt-BR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Essa confiança não nasce de um único post ou release, mas da consistência ao longo do tempo, onde não há desencontro de dados, exageros ou omissões.</a:t>
            </a:r>
            <a:endParaRPr b="0" lang="pt-B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84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5" name="TextBox 4"/>
          <p:cNvSpPr/>
          <p:nvPr/>
        </p:nvSpPr>
        <p:spPr>
          <a:xfrm>
            <a:off x="1638360" y="2747520"/>
            <a:ext cx="12150000" cy="34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00"/>
              </a:lnSpc>
              <a:buNone/>
            </a:pP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&gt; </a:t>
            </a:r>
            <a:r>
              <a:rPr b="1" lang="en-US" sz="45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Isonomia</a:t>
            </a: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 entre os assessorados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1" lang="en-US" sz="45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Seguidores confiam quando percebem que, numa casa política, por exemplo, todos os parlamentares têm voz nas redes sociais oficiais.</a:t>
            </a:r>
            <a:endParaRPr b="0" lang="pt-BR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87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8" name="TextBox 4"/>
          <p:cNvSpPr/>
          <p:nvPr/>
        </p:nvSpPr>
        <p:spPr>
          <a:xfrm>
            <a:off x="1028880" y="3295800"/>
            <a:ext cx="14378040" cy="32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Exemplo:</a:t>
            </a:r>
            <a:endParaRPr b="0" lang="pt-BR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Se eu divulgar o projeto de lei de um vereador, devo divulgar o projeto de lei de todos os vereadores da Casa.</a:t>
            </a:r>
            <a:endParaRPr b="0" lang="pt-BR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Bold"/>
                <a:ea typeface="Arial Bold"/>
              </a:rPr>
              <a:t>Dar voz à diversidade social, promovendo inclusão e pluralidade de opiniões.</a:t>
            </a:r>
            <a:endParaRPr b="0" lang="pt-B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90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" name="Freeform 4"/>
          <p:cNvSpPr/>
          <p:nvPr/>
        </p:nvSpPr>
        <p:spPr>
          <a:xfrm>
            <a:off x="2562840" y="1964880"/>
            <a:ext cx="5085360" cy="6356520"/>
          </a:xfrm>
          <a:custGeom>
            <a:avLst/>
            <a:gdLst/>
            <a:ahLst/>
            <a:rect l="l" t="t" r="r" b="b"/>
            <a:pathLst>
              <a:path w="5085567" h="6356958">
                <a:moveTo>
                  <a:pt x="0" y="0"/>
                </a:moveTo>
                <a:lnTo>
                  <a:pt x="5085567" y="0"/>
                </a:lnTo>
                <a:lnTo>
                  <a:pt x="508556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Freeform 5"/>
          <p:cNvSpPr/>
          <p:nvPr/>
        </p:nvSpPr>
        <p:spPr>
          <a:xfrm>
            <a:off x="8525520" y="1964880"/>
            <a:ext cx="5085360" cy="6356520"/>
          </a:xfrm>
          <a:custGeom>
            <a:avLst/>
            <a:gdLst/>
            <a:ahLst/>
            <a:rect l="l" t="t" r="r" b="b"/>
            <a:pathLst>
              <a:path w="5085567" h="6356958">
                <a:moveTo>
                  <a:pt x="0" y="0"/>
                </a:moveTo>
                <a:lnTo>
                  <a:pt x="5085567" y="0"/>
                </a:lnTo>
                <a:lnTo>
                  <a:pt x="508556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2"/>
          <p:cNvGrpSpPr/>
          <p:nvPr/>
        </p:nvGrpSpPr>
        <p:grpSpPr>
          <a:xfrm>
            <a:off x="9360" y="0"/>
            <a:ext cx="18287640" cy="10286640"/>
            <a:chOff x="9360" y="0"/>
            <a:chExt cx="18287640" cy="10286640"/>
          </a:xfrm>
        </p:grpSpPr>
        <p:sp>
          <p:nvSpPr>
            <p:cNvPr id="94" name="Freeform 3"/>
            <p:cNvSpPr/>
            <p:nvPr/>
          </p:nvSpPr>
          <p:spPr>
            <a:xfrm>
              <a:off x="936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TextBox 4"/>
          <p:cNvSpPr/>
          <p:nvPr/>
        </p:nvSpPr>
        <p:spPr>
          <a:xfrm>
            <a:off x="1838880" y="929520"/>
            <a:ext cx="10866960" cy="23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TRANSPARÊNCIA E CONTROLE SOCIAL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96" name="TextBox 5"/>
          <p:cNvSpPr/>
          <p:nvPr/>
        </p:nvSpPr>
        <p:spPr>
          <a:xfrm>
            <a:off x="1838880" y="3377520"/>
            <a:ext cx="12176280" cy="46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561"/>
              </a:lnSpc>
              <a:buNone/>
            </a:pPr>
            <a:r>
              <a:rPr b="0" lang="en-US" sz="3800" spc="-1" strike="noStrike">
                <a:solidFill>
                  <a:srgbClr val="ffffff"/>
                </a:solidFill>
                <a:latin typeface="Montserrat"/>
                <a:ea typeface="Montserrat"/>
              </a:rPr>
              <a:t>- quais as principais ações do órgão público? (exemplos da plateia);</a:t>
            </a:r>
            <a:endParaRPr b="0" lang="pt-BR" sz="3800" spc="-1" strike="noStrike">
              <a:latin typeface="Arial"/>
            </a:endParaRPr>
          </a:p>
          <a:p>
            <a:pPr>
              <a:lnSpc>
                <a:spcPts val="4561"/>
              </a:lnSpc>
              <a:buNone/>
            </a:pPr>
            <a:r>
              <a:rPr b="0" lang="en-US" sz="3800" spc="-1" strike="noStrike">
                <a:solidFill>
                  <a:srgbClr val="ffffff"/>
                </a:solidFill>
                <a:latin typeface="Montserrat"/>
                <a:ea typeface="Montserrat"/>
              </a:rPr>
              <a:t>- essas ações devem ser comunicadas ao público externo (prestação de contas à população);</a:t>
            </a:r>
            <a:endParaRPr b="0" lang="pt-BR" sz="3800" spc="-1" strike="noStrike">
              <a:latin typeface="Arial"/>
            </a:endParaRPr>
          </a:p>
          <a:p>
            <a:pPr>
              <a:lnSpc>
                <a:spcPts val="4561"/>
              </a:lnSpc>
              <a:buNone/>
            </a:pPr>
            <a:r>
              <a:rPr b="0" lang="en-US" sz="3800" spc="-1" strike="noStrike">
                <a:solidFill>
                  <a:srgbClr val="ffffff"/>
                </a:solidFill>
                <a:latin typeface="Montserrat"/>
                <a:ea typeface="Montserrat"/>
              </a:rPr>
              <a:t>- com a informação, o cidadão pode exercer o controle social por meio de críticas nas redes sociais, manifestações mobilizadas pela sociedade civil organizada, ações judiciais etc.</a:t>
            </a:r>
            <a:endParaRPr b="0" lang="pt-BR" sz="3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98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9" name="TextBox 4"/>
          <p:cNvSpPr/>
          <p:nvPr/>
        </p:nvSpPr>
        <p:spPr>
          <a:xfrm>
            <a:off x="1978560" y="1472400"/>
            <a:ext cx="12665160" cy="23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PARTICIPAÇÃO SOCIAL E INTERATIVIDADE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00" name="TextBox 5"/>
          <p:cNvSpPr/>
          <p:nvPr/>
        </p:nvSpPr>
        <p:spPr>
          <a:xfrm>
            <a:off x="1978560" y="4216320"/>
            <a:ext cx="8209440" cy="426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18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Montserrat"/>
                <a:ea typeface="Montserrat"/>
              </a:rPr>
              <a:t>Nas redes sociais é possível dar voz ao público externo e ao mesmo tempo interagir com ele.</a:t>
            </a:r>
            <a:endParaRPr b="0" lang="pt-B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02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3" name="TextBox 4"/>
          <p:cNvSpPr/>
          <p:nvPr/>
        </p:nvSpPr>
        <p:spPr>
          <a:xfrm>
            <a:off x="1767240" y="3059280"/>
            <a:ext cx="12665160" cy="35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CANAIS E FERRAMENTAS DE COMUNICAÇÃO</a:t>
            </a:r>
            <a:endParaRPr b="0" lang="pt-BR" sz="7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05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6" name="TextBox 4"/>
          <p:cNvSpPr/>
          <p:nvPr/>
        </p:nvSpPr>
        <p:spPr>
          <a:xfrm>
            <a:off x="1838880" y="1261080"/>
            <a:ext cx="144896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SITE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07" name="TextBox 5"/>
          <p:cNvSpPr/>
          <p:nvPr/>
        </p:nvSpPr>
        <p:spPr>
          <a:xfrm>
            <a:off x="1838880" y="2639520"/>
            <a:ext cx="11118600" cy="59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Deve ser o grande portal, a base de tudo, que concentra todas as notícias da instituição, contatos, serviços, formas de acesso ao órgão, história etc.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21"/>
              </a:lnSpc>
              <a:buNone/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09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0" name="TextBox 4"/>
          <p:cNvSpPr/>
          <p:nvPr/>
        </p:nvSpPr>
        <p:spPr>
          <a:xfrm>
            <a:off x="1767240" y="3059280"/>
            <a:ext cx="144896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INSTAGRAM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11" name="TextBox 5"/>
          <p:cNvSpPr/>
          <p:nvPr/>
        </p:nvSpPr>
        <p:spPr>
          <a:xfrm>
            <a:off x="1838880" y="4490640"/>
            <a:ext cx="11277360" cy="341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Quanto mais leve a linguagem, maior a interatividade. Não precisa comunicar tudo o que está no site.</a:t>
            </a:r>
            <a:endParaRPr b="0" lang="pt-BR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49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" name="TextBox 4"/>
          <p:cNvSpPr/>
          <p:nvPr/>
        </p:nvSpPr>
        <p:spPr>
          <a:xfrm>
            <a:off x="1028880" y="2028600"/>
            <a:ext cx="16250760" cy="447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Formada em 2004 pela PUC-PR, pós-graduada pela FAE;</a:t>
            </a:r>
            <a:endParaRPr b="0" lang="pt-BR" sz="3259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Jornalista em órgãos públicos desde 2003 (SESP - CMC);</a:t>
            </a:r>
            <a:endParaRPr b="0" lang="pt-BR" sz="3259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Atuo nas redes sociais da Câmara desde 2019.</a:t>
            </a:r>
            <a:endParaRPr b="0" lang="pt-BR" sz="3259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 vocês? Quem são? </a:t>
            </a:r>
            <a:endParaRPr b="0" lang="pt-BR" sz="3259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Onde trabalham? </a:t>
            </a:r>
            <a:endParaRPr b="0" lang="pt-BR" sz="3259" spc="-1" strike="noStrike">
              <a:latin typeface="Arial"/>
            </a:endParaRPr>
          </a:p>
          <a:p>
            <a:pPr>
              <a:lnSpc>
                <a:spcPts val="3915"/>
              </a:lnSpc>
              <a:buNone/>
            </a:pPr>
            <a:r>
              <a:rPr b="1" lang="en-US" sz="3259" spc="-1" strike="noStrike">
                <a:solidFill>
                  <a:srgbClr val="000000"/>
                </a:solidFill>
                <a:latin typeface="Arial Bold"/>
                <a:ea typeface="Arial Bold"/>
              </a:rPr>
              <a:t>Qual suas principais dificuldades na comunicação pública (público interno?; público externo?; adaptação às redes sociais?)</a:t>
            </a:r>
            <a:endParaRPr b="0" lang="pt-BR" sz="3259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13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4" name="TextBox 4"/>
          <p:cNvSpPr/>
          <p:nvPr/>
        </p:nvSpPr>
        <p:spPr>
          <a:xfrm>
            <a:off x="1468440" y="1514160"/>
            <a:ext cx="11856960" cy="34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Use linguagem simples: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&gt; prefira VERDADEIRO a FIDEDIGNO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&gt; prefira FALOU a DISCORREU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&gt; prefira DINHEIRO a VERBA</a:t>
            </a:r>
            <a:endParaRPr b="0" lang="pt-BR" sz="4500" spc="-1" strike="noStrike">
              <a:latin typeface="Arial"/>
            </a:endParaRPr>
          </a:p>
        </p:txBody>
      </p:sp>
      <p:sp>
        <p:nvSpPr>
          <p:cNvPr id="115" name="TextBox 5"/>
          <p:cNvSpPr/>
          <p:nvPr/>
        </p:nvSpPr>
        <p:spPr>
          <a:xfrm>
            <a:off x="1468440" y="5328720"/>
            <a:ext cx="12211920" cy="28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801"/>
              </a:lnSpc>
              <a:buNone/>
            </a:pPr>
            <a:r>
              <a:rPr b="1" lang="en-US" sz="317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Lembre-se: Nas redes sociais, seu público principal é externo, não interno. Você está fazendo comunicação para quem está lá fora. Não precisa provar que conhece termos técnicos e não precisa informar tudo o que acontece dentro, somente aquilo que é de interesse para o público externo.</a:t>
            </a:r>
            <a:endParaRPr b="0" lang="pt-BR" sz="317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17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8" name="TextBox 4"/>
          <p:cNvSpPr/>
          <p:nvPr/>
        </p:nvSpPr>
        <p:spPr>
          <a:xfrm>
            <a:off x="900000" y="582840"/>
            <a:ext cx="16656120" cy="787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431"/>
              </a:lnSpc>
              <a:buNone/>
            </a:pPr>
            <a:r>
              <a:rPr b="1" lang="en-US" sz="3690" spc="-1" strike="noStrike">
                <a:solidFill>
                  <a:srgbClr val="000000"/>
                </a:solidFill>
                <a:latin typeface="Arial Bold"/>
                <a:ea typeface="Arial Bold"/>
              </a:rPr>
              <a:t>&gt; Visitas: a quem interessa? Como vai beneficiar o público externo?</a:t>
            </a:r>
            <a:endParaRPr b="0" lang="pt-BR" sz="369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r>
              <a:rPr b="0" lang="en-US" sz="3690" spc="-1" strike="noStrike">
                <a:solidFill>
                  <a:srgbClr val="000000"/>
                </a:solidFill>
                <a:latin typeface="Arial"/>
                <a:ea typeface="Arial"/>
              </a:rPr>
              <a:t>&gt; </a:t>
            </a:r>
            <a:r>
              <a:rPr b="1" lang="en-US" sz="3690" spc="-1" strike="noStrike">
                <a:solidFill>
                  <a:srgbClr val="000000"/>
                </a:solidFill>
                <a:latin typeface="Arial Bold"/>
                <a:ea typeface="Arial Bold"/>
              </a:rPr>
              <a:t>Homenagens: a quem interessa? Como vai beneficiar o público externo?</a:t>
            </a:r>
            <a:endParaRPr b="0" lang="pt-BR" sz="369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r>
              <a:rPr b="0" lang="en-US" sz="3690" spc="-1" strike="noStrike">
                <a:solidFill>
                  <a:srgbClr val="000000"/>
                </a:solidFill>
                <a:latin typeface="Arial"/>
                <a:ea typeface="Arial"/>
              </a:rPr>
              <a:t>&gt; </a:t>
            </a:r>
            <a:r>
              <a:rPr b="1" lang="en-US" sz="3690" spc="-1" strike="noStrike">
                <a:solidFill>
                  <a:srgbClr val="000000"/>
                </a:solidFill>
                <a:latin typeface="Arial Bold"/>
                <a:ea typeface="Arial Bold"/>
              </a:rPr>
              <a:t>Obras: a quem interessa? Como vai beneficiar o público externo?</a:t>
            </a:r>
            <a:endParaRPr b="0" lang="pt-BR" sz="369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r>
              <a:rPr b="0" lang="en-US" sz="3690" spc="-1" strike="noStrike">
                <a:solidFill>
                  <a:srgbClr val="000000"/>
                </a:solidFill>
                <a:latin typeface="Arial"/>
                <a:ea typeface="Arial"/>
              </a:rPr>
              <a:t>&gt; </a:t>
            </a:r>
            <a:r>
              <a:rPr b="1" lang="en-US" sz="3690" spc="-1" strike="noStrike">
                <a:solidFill>
                  <a:srgbClr val="000000"/>
                </a:solidFill>
                <a:latin typeface="Arial Bold"/>
                <a:ea typeface="Arial Bold"/>
              </a:rPr>
              <a:t>Licitações: a quem interessa? Como vai beneficiar o público externo?</a:t>
            </a:r>
            <a:endParaRPr b="0" lang="pt-BR" sz="369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431"/>
              </a:lnSpc>
              <a:buNone/>
            </a:pPr>
            <a:r>
              <a:rPr b="0" lang="en-US" sz="3690" spc="-1" strike="noStrike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r>
              <a:rPr b="1" lang="en-US" sz="3690" spc="-1" strike="noStrike">
                <a:solidFill>
                  <a:srgbClr val="000000"/>
                </a:solidFill>
                <a:latin typeface="Arial Bold"/>
                <a:ea typeface="Arial Bold"/>
              </a:rPr>
              <a:t> Assinatura de convênio: a quem interessa? Como vai beneficiar o público externo?</a:t>
            </a:r>
            <a:endParaRPr b="0" lang="pt-BR" sz="369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20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1" name="TextBox 4"/>
          <p:cNvSpPr/>
          <p:nvPr/>
        </p:nvSpPr>
        <p:spPr>
          <a:xfrm>
            <a:off x="1714320" y="2076840"/>
            <a:ext cx="12971160" cy="25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568"/>
              </a:lnSpc>
              <a:buNone/>
            </a:pPr>
            <a:r>
              <a:rPr b="1" lang="en-US" sz="547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POSSO BRINCAR NAS REDES SOCIAIS DE UM ÓRGÃO PÚBLICO?</a:t>
            </a:r>
            <a:endParaRPr b="0" lang="pt-BR" sz="5470" spc="-1" strike="noStrike">
              <a:latin typeface="Arial"/>
            </a:endParaRPr>
          </a:p>
        </p:txBody>
      </p:sp>
      <p:sp>
        <p:nvSpPr>
          <p:cNvPr id="122" name="TextBox 5"/>
          <p:cNvSpPr/>
          <p:nvPr/>
        </p:nvSpPr>
        <p:spPr>
          <a:xfrm>
            <a:off x="1714320" y="4680000"/>
            <a:ext cx="11356560" cy="34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Memes + informação (a brincadeira pela brincadeira não agrega)</a:t>
            </a:r>
            <a:endParaRPr b="0" lang="pt-BR" sz="4500" spc="-1" strike="noStrike">
              <a:latin typeface="Arial"/>
            </a:endParaRPr>
          </a:p>
          <a:p>
            <a:pPr lvl="1" marL="971640" indent="-485640">
              <a:lnSpc>
                <a:spcPts val="54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transmite leveza, transmite que sou acessível, transmite que quero me comunicar de igual para igual.</a:t>
            </a:r>
            <a:endParaRPr b="0" lang="pt-BR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24" name="Freeform 3">
              <a:hlinkClick r:id="rId1"/>
            </p:cNvPr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5" name=""/>
          <p:cNvSpPr txBox="1"/>
          <p:nvPr/>
        </p:nvSpPr>
        <p:spPr>
          <a:xfrm>
            <a:off x="1947600" y="4748040"/>
            <a:ext cx="10861200" cy="131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t-BR" sz="2800" spc="-1" strike="noStrike">
                <a:solidFill>
                  <a:srgbClr val="ffffff"/>
                </a:solidFill>
                <a:latin typeface="Arial"/>
                <a:hlinkClick r:id="rId3"/>
              </a:rPr>
              <a:t>https://www.instagram.com/p/DNBPvReMLgk</a:t>
            </a:r>
            <a:endParaRPr b="0" lang="pt-BR" sz="2800" spc="-1" strike="noStrike">
              <a:latin typeface="Arial"/>
            </a:endParaRPr>
          </a:p>
          <a:p>
            <a:endParaRPr b="0" lang="pt-BR" sz="2800" spc="-1" strike="noStrike">
              <a:latin typeface="Arial"/>
            </a:endParaRPr>
          </a:p>
        </p:txBody>
      </p:sp>
      <p:sp>
        <p:nvSpPr>
          <p:cNvPr id="126" name=""/>
          <p:cNvSpPr txBox="1"/>
          <p:nvPr/>
        </p:nvSpPr>
        <p:spPr>
          <a:xfrm>
            <a:off x="1986840" y="3517200"/>
            <a:ext cx="12055680" cy="12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40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PREFEITURA DE LAURO FREITAS (BA)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28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9" name="TextBox 4"/>
          <p:cNvSpPr/>
          <p:nvPr/>
        </p:nvSpPr>
        <p:spPr>
          <a:xfrm>
            <a:off x="1714320" y="2556360"/>
            <a:ext cx="12971160" cy="8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568"/>
              </a:lnSpc>
              <a:buNone/>
            </a:pPr>
            <a:r>
              <a:rPr b="1" lang="en-US" sz="547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POSSO APROVEITAR HYPES?</a:t>
            </a:r>
            <a:endParaRPr b="0" lang="pt-BR" sz="5470" spc="-1" strike="noStrike">
              <a:latin typeface="Arial"/>
            </a:endParaRPr>
          </a:p>
        </p:txBody>
      </p:sp>
      <p:sp>
        <p:nvSpPr>
          <p:cNvPr id="130" name="TextBox 5"/>
          <p:cNvSpPr/>
          <p:nvPr/>
        </p:nvSpPr>
        <p:spPr>
          <a:xfrm>
            <a:off x="1714320" y="3808080"/>
            <a:ext cx="11875320" cy="23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072"/>
              </a:lnSpc>
              <a:buNone/>
            </a:pPr>
            <a:r>
              <a:rPr b="0" lang="en-US" sz="5060" spc="-1" strike="noStrike">
                <a:solidFill>
                  <a:srgbClr val="ffffff"/>
                </a:solidFill>
                <a:latin typeface="Montserrat"/>
                <a:ea typeface="Montserrat"/>
              </a:rPr>
              <a:t>assuntos em alta + direcionamento</a:t>
            </a:r>
            <a:endParaRPr b="0" lang="pt-BR" sz="5060" spc="-1" strike="noStrike">
              <a:latin typeface="Arial"/>
            </a:endParaRPr>
          </a:p>
          <a:p>
            <a:pPr lvl="1" marL="1092600" indent="-546480">
              <a:lnSpc>
                <a:spcPts val="6072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5060" spc="-1" strike="noStrike">
                <a:solidFill>
                  <a:srgbClr val="ffffff"/>
                </a:solidFill>
                <a:latin typeface="Montserrat"/>
                <a:ea typeface="Montserrat"/>
              </a:rPr>
              <a:t>aumenta o alcance da informação.</a:t>
            </a:r>
            <a:endParaRPr b="0" lang="pt-BR" sz="50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32" name="Freeform 3">
              <a:hlinkClick r:id="rId1"/>
            </p:cNvPr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3" name=""/>
          <p:cNvSpPr txBox="1"/>
          <p:nvPr/>
        </p:nvSpPr>
        <p:spPr>
          <a:xfrm>
            <a:off x="2099880" y="4570200"/>
            <a:ext cx="11082240" cy="145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t-BR" sz="3600" spc="-1" strike="noStrike">
                <a:solidFill>
                  <a:srgbClr val="ffffff"/>
                </a:solidFill>
                <a:latin typeface="Arial"/>
                <a:hlinkClick r:id="rId3"/>
              </a:rPr>
              <a:t>https://www.instagram.com/p/DNEfa6DxzT5</a:t>
            </a:r>
            <a:endParaRPr b="0" lang="pt-BR" sz="3600" spc="-1" strike="noStrike">
              <a:latin typeface="Arial"/>
            </a:endParaRPr>
          </a:p>
          <a:p>
            <a:endParaRPr b="0" lang="pt-BR" sz="3600" spc="-1" strike="noStrike">
              <a:latin typeface="Arial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2085120" y="3033720"/>
            <a:ext cx="10696320" cy="12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40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GOVERNO FEDERAL E </a:t>
            </a:r>
            <a:endParaRPr b="0" lang="pt-BR" sz="4000" spc="-1" strike="noStrike">
              <a:latin typeface="Arial"/>
            </a:endParaRPr>
          </a:p>
          <a:p>
            <a:r>
              <a:rPr b="1" lang="en-US" sz="40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MINISTÉRIO DA FAZENDA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36" name="Freeform 3">
              <a:hlinkClick r:id="rId1"/>
            </p:cNvPr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7" name="TextBox 4"/>
          <p:cNvSpPr/>
          <p:nvPr/>
        </p:nvSpPr>
        <p:spPr>
          <a:xfrm>
            <a:off x="1848600" y="3315960"/>
            <a:ext cx="12221280" cy="275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7240"/>
              </a:lnSpc>
              <a:buNone/>
            </a:pPr>
            <a:r>
              <a:rPr b="1" lang="en-US" sz="603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EXPLICAÇÕES DESCOMPLICADAS SOBRE TEMAS COMPLEXOS:</a:t>
            </a:r>
            <a:endParaRPr b="0" lang="pt-BR" sz="60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39" name="Freeform 3">
              <a:hlinkClick r:id="rId1"/>
            </p:cNvPr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0" name=""/>
          <p:cNvSpPr txBox="1"/>
          <p:nvPr/>
        </p:nvSpPr>
        <p:spPr>
          <a:xfrm>
            <a:off x="1958400" y="4695120"/>
            <a:ext cx="947088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t-BR" sz="3600" spc="-1" strike="noStrike">
                <a:solidFill>
                  <a:srgbClr val="ffffff"/>
                </a:solidFill>
                <a:latin typeface="Arial"/>
              </a:rPr>
              <a:t>https://www.instagram.com/p/DLuxqFxxr8z/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141" name=""/>
          <p:cNvSpPr txBox="1"/>
          <p:nvPr/>
        </p:nvSpPr>
        <p:spPr>
          <a:xfrm>
            <a:off x="2059560" y="3857400"/>
            <a:ext cx="10132200" cy="127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40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BANCO CENTRAL DO BRASIL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2"/>
          <p:cNvGrpSpPr/>
          <p:nvPr/>
        </p:nvGrpSpPr>
        <p:grpSpPr>
          <a:xfrm>
            <a:off x="19080" y="0"/>
            <a:ext cx="18287640" cy="10286640"/>
            <a:chOff x="19080" y="0"/>
            <a:chExt cx="18287640" cy="10286640"/>
          </a:xfrm>
        </p:grpSpPr>
        <p:sp>
          <p:nvSpPr>
            <p:cNvPr id="143" name="Freeform 3"/>
            <p:cNvSpPr/>
            <p:nvPr/>
          </p:nvSpPr>
          <p:spPr>
            <a:xfrm>
              <a:off x="1908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4" name="TextBox 4"/>
          <p:cNvSpPr/>
          <p:nvPr/>
        </p:nvSpPr>
        <p:spPr>
          <a:xfrm>
            <a:off x="1767240" y="1861920"/>
            <a:ext cx="144896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COLLABS: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45" name="TextBox 5"/>
          <p:cNvSpPr/>
          <p:nvPr/>
        </p:nvSpPr>
        <p:spPr>
          <a:xfrm>
            <a:off x="1767240" y="3146040"/>
            <a:ext cx="9279000" cy="43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1026000" indent="-513000">
              <a:lnSpc>
                <a:spcPts val="5703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4750" spc="-1" strike="noStrike">
                <a:solidFill>
                  <a:srgbClr val="ffffff"/>
                </a:solidFill>
                <a:latin typeface="Montserrat"/>
                <a:ea typeface="Montserrat"/>
              </a:rPr>
              <a:t>Para eventos especiais.</a:t>
            </a:r>
            <a:endParaRPr b="0" lang="pt-BR" sz="4750" spc="-1" strike="noStrike">
              <a:latin typeface="Arial"/>
            </a:endParaRPr>
          </a:p>
          <a:p>
            <a:pPr lvl="1" marL="1026000" indent="-513000">
              <a:lnSpc>
                <a:spcPts val="5703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4750" spc="-1" strike="noStrike">
                <a:solidFill>
                  <a:srgbClr val="ffffff"/>
                </a:solidFill>
                <a:latin typeface="Montserrat"/>
                <a:ea typeface="Montserrat"/>
              </a:rPr>
              <a:t>Para ajudar a explicar um assunto importante.</a:t>
            </a:r>
            <a:endParaRPr b="0" lang="pt-BR" sz="4750" spc="-1" strike="noStrike">
              <a:latin typeface="Arial"/>
            </a:endParaRPr>
          </a:p>
          <a:p>
            <a:pPr lvl="1" marL="1026000" indent="-513000">
              <a:lnSpc>
                <a:spcPts val="5703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4750" spc="-1" strike="noStrike">
                <a:solidFill>
                  <a:srgbClr val="ffffff"/>
                </a:solidFill>
                <a:latin typeface="Montserrat"/>
                <a:ea typeface="Montserrat"/>
              </a:rPr>
              <a:t>Para sair da bolha e ser conhecido por mais pessoas.</a:t>
            </a:r>
            <a:endParaRPr b="0" lang="pt-BR" sz="4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47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8" name=""/>
          <p:cNvSpPr txBox="1"/>
          <p:nvPr/>
        </p:nvSpPr>
        <p:spPr>
          <a:xfrm>
            <a:off x="2519280" y="4849920"/>
            <a:ext cx="1262736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t-BR" sz="3600" spc="-1" strike="noStrike">
                <a:solidFill>
                  <a:srgbClr val="ffffff"/>
                </a:solidFill>
                <a:latin typeface="Arial"/>
              </a:rPr>
              <a:t>https://www.instagram.com/p/DNOD5J9tKJd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149" name=""/>
          <p:cNvSpPr txBox="1"/>
          <p:nvPr/>
        </p:nvSpPr>
        <p:spPr>
          <a:xfrm>
            <a:off x="2532600" y="3547080"/>
            <a:ext cx="9876960" cy="186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40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CORPO DE BOMBEIROS DE MINAS E @OGUSTAVOTUBARÃO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52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" name="TextBox 4"/>
          <p:cNvSpPr/>
          <p:nvPr/>
        </p:nvSpPr>
        <p:spPr>
          <a:xfrm>
            <a:off x="1838880" y="1600200"/>
            <a:ext cx="14489640" cy="23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Função social da comunicação pública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54" name="TextBox 5"/>
          <p:cNvSpPr/>
          <p:nvPr/>
        </p:nvSpPr>
        <p:spPr>
          <a:xfrm>
            <a:off x="1838880" y="4500000"/>
            <a:ext cx="12205440" cy="253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986"/>
              </a:lnSpc>
              <a:buNone/>
            </a:pPr>
            <a:r>
              <a:rPr b="0" lang="en-US" sz="4160" spc="-1" strike="noStrike">
                <a:solidFill>
                  <a:srgbClr val="ffffff"/>
                </a:solidFill>
                <a:latin typeface="Montserrat"/>
                <a:ea typeface="Montserrat"/>
              </a:rPr>
              <a:t>informação clara =&gt; possibilita acessibilidade</a:t>
            </a:r>
            <a:endParaRPr b="0" lang="pt-BR" sz="4160" spc="-1" strike="noStrike">
              <a:latin typeface="Arial"/>
            </a:endParaRPr>
          </a:p>
          <a:p>
            <a:pPr>
              <a:lnSpc>
                <a:spcPts val="4986"/>
              </a:lnSpc>
              <a:buNone/>
            </a:pPr>
            <a:r>
              <a:rPr b="0" lang="en-US" sz="4160" spc="-1" strike="noStrike">
                <a:solidFill>
                  <a:srgbClr val="ffffff"/>
                </a:solidFill>
                <a:latin typeface="Montserrat"/>
                <a:ea typeface="Montserrat"/>
              </a:rPr>
              <a:t>informação correta =&gt; possibilita poder de escolha</a:t>
            </a:r>
            <a:endParaRPr b="0" lang="pt-BR" sz="41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51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2" name="TextBox 4"/>
          <p:cNvSpPr/>
          <p:nvPr/>
        </p:nvSpPr>
        <p:spPr>
          <a:xfrm>
            <a:off x="1838880" y="1684080"/>
            <a:ext cx="144896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YOUTUBE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53" name="TextBox 5"/>
          <p:cNvSpPr/>
          <p:nvPr/>
        </p:nvSpPr>
        <p:spPr>
          <a:xfrm>
            <a:off x="1838880" y="2874600"/>
            <a:ext cx="11207160" cy="536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284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Montserrat"/>
                <a:ea typeface="Montserrat"/>
              </a:rPr>
              <a:t>É um espaço para uma conversa mais longa, local onde as pessoas podem aprofundar mais os temas. </a:t>
            </a:r>
            <a:endParaRPr b="0" lang="pt-BR" sz="4400" spc="-1" strike="noStrike">
              <a:latin typeface="Arial"/>
            </a:endParaRPr>
          </a:p>
          <a:p>
            <a:pPr>
              <a:lnSpc>
                <a:spcPts val="5284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5284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Montserrat"/>
                <a:ea typeface="Montserrat"/>
              </a:rPr>
              <a:t>Mostre como pensa o secretário/vereador/prefeito/presidente da instituição sobre algum tema específico.</a:t>
            </a:r>
            <a:endParaRPr b="0" lang="pt-B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55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6" name="TextBox 4"/>
          <p:cNvSpPr/>
          <p:nvPr/>
        </p:nvSpPr>
        <p:spPr>
          <a:xfrm>
            <a:off x="1706400" y="2743920"/>
            <a:ext cx="11190600" cy="48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34"/>
              </a:lnSpc>
              <a:buNone/>
            </a:pPr>
            <a:r>
              <a:rPr b="0" lang="en-US" sz="4530" spc="-1" strike="noStrike">
                <a:solidFill>
                  <a:srgbClr val="ffffff"/>
                </a:solidFill>
                <a:latin typeface="Montserrat"/>
                <a:ea typeface="Montserrat"/>
              </a:rPr>
              <a:t>Lives de eventos, vídeos especiais, podcasts sobre temas relacionados à instituição.</a:t>
            </a:r>
            <a:endParaRPr b="0" lang="pt-BR" sz="4530" spc="-1" strike="noStrike">
              <a:latin typeface="Arial"/>
            </a:endParaRPr>
          </a:p>
          <a:p>
            <a:pPr>
              <a:lnSpc>
                <a:spcPts val="5434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 lvl="1" marL="977760" indent="-488880">
              <a:lnSpc>
                <a:spcPts val="5434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4530" spc="-1" strike="noStrike">
                <a:solidFill>
                  <a:srgbClr val="ffffff"/>
                </a:solidFill>
                <a:latin typeface="Montserrat"/>
                <a:ea typeface="Montserrat"/>
              </a:rPr>
              <a:t>Para os podcasts: é necessário um estúdio – próprio ou terceirizado. Não improvise.</a:t>
            </a:r>
            <a:endParaRPr b="0" lang="pt-BR" sz="45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2"/>
          <p:cNvGrpSpPr/>
          <p:nvPr/>
        </p:nvGrpSpPr>
        <p:grpSpPr>
          <a:xfrm>
            <a:off x="19080" y="0"/>
            <a:ext cx="18287640" cy="10286640"/>
            <a:chOff x="19080" y="0"/>
            <a:chExt cx="18287640" cy="10286640"/>
          </a:xfrm>
        </p:grpSpPr>
        <p:sp>
          <p:nvSpPr>
            <p:cNvPr id="158" name="Freeform 3"/>
            <p:cNvSpPr/>
            <p:nvPr/>
          </p:nvSpPr>
          <p:spPr>
            <a:xfrm>
              <a:off x="1908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9" name="TextBox 4"/>
          <p:cNvSpPr/>
          <p:nvPr/>
        </p:nvSpPr>
        <p:spPr>
          <a:xfrm>
            <a:off x="1767240" y="3059280"/>
            <a:ext cx="144896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TIKTOK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60" name="TextBox 5"/>
          <p:cNvSpPr/>
          <p:nvPr/>
        </p:nvSpPr>
        <p:spPr>
          <a:xfrm>
            <a:off x="1767240" y="4249800"/>
            <a:ext cx="11272320" cy="21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757"/>
              </a:lnSpc>
              <a:buNone/>
            </a:pPr>
            <a:r>
              <a:rPr b="0" lang="en-US" sz="4800" spc="-1" strike="noStrike">
                <a:solidFill>
                  <a:srgbClr val="ffffff"/>
                </a:solidFill>
                <a:latin typeface="Montserrat"/>
                <a:ea typeface="Montserrat"/>
              </a:rPr>
              <a:t>Escolha um nicho e não desista. As estagiárias podem ajudar (cinema, publicidade, jornalismo).</a:t>
            </a:r>
            <a:endParaRPr b="0" lang="pt-B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62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3" name="TextBox 4"/>
          <p:cNvSpPr/>
          <p:nvPr/>
        </p:nvSpPr>
        <p:spPr>
          <a:xfrm>
            <a:off x="1767240" y="3059280"/>
            <a:ext cx="144896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X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164" name="TextBox 5"/>
          <p:cNvSpPr/>
          <p:nvPr/>
        </p:nvSpPr>
        <p:spPr>
          <a:xfrm>
            <a:off x="1838880" y="4490640"/>
            <a:ext cx="11568240" cy="341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O dia a dia em tempo real. Requer dedicação em tempo integral.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21"/>
              </a:lnSpc>
              <a:buNone/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66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7" name="TextBox 4"/>
          <p:cNvSpPr/>
          <p:nvPr/>
        </p:nvSpPr>
        <p:spPr>
          <a:xfrm>
            <a:off x="1767240" y="3059280"/>
            <a:ext cx="14489640" cy="35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UM NORTE PARA A COMUNICAÇÃO NAS </a:t>
            </a:r>
            <a:endParaRPr b="0" lang="pt-BR" sz="7800" spc="-1" strike="noStrike">
              <a:latin typeface="Arial"/>
            </a:endParaRPr>
          </a:p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REDES SOCIAIS</a:t>
            </a:r>
            <a:endParaRPr b="0" lang="pt-BR" sz="7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69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0" name="TextBox 4"/>
          <p:cNvSpPr/>
          <p:nvPr/>
        </p:nvSpPr>
        <p:spPr>
          <a:xfrm>
            <a:off x="808560" y="1303560"/>
            <a:ext cx="16655040" cy="707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481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 Bold"/>
                <a:ea typeface="Arial Bold"/>
              </a:rPr>
              <a:t>1) Qual meu principal produto?</a:t>
            </a:r>
            <a:endParaRPr b="0" lang="pt-BR" sz="24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 Bold"/>
                <a:ea typeface="Arial Bold"/>
              </a:rPr>
              <a:t>Exemplos: Prefeituras/secretarias (obras e serviços), Câmaras/Assembleias (leis aprovadas), Defensoria (serviços que presta ao cidadão).</a:t>
            </a:r>
            <a:endParaRPr b="0" lang="pt-BR" sz="24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 Bold"/>
                <a:ea typeface="Arial Bold"/>
              </a:rPr>
              <a:t>2) Para quem eu quero comunicar? (Os serviços que meu órgão presta são direcionados para qual público?)</a:t>
            </a:r>
            <a:endParaRPr b="0" lang="pt-BR" sz="24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 Bold"/>
                <a:ea typeface="Arial Bold"/>
              </a:rPr>
              <a:t>Exemplo: Prefeitura =&gt; moradores da cidade</a:t>
            </a:r>
            <a:endParaRPr b="0" lang="pt-BR" sz="24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 Bold"/>
                <a:ea typeface="Arial Bold"/>
              </a:rPr>
              <a:t>Hospital público infantil =&gt; Cuidadores / crianças</a:t>
            </a:r>
            <a:endParaRPr b="0" lang="pt-BR" sz="24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 Bold"/>
                <a:ea typeface="Arial Bold"/>
              </a:rPr>
              <a:t>3) Como eu vou comunicar?</a:t>
            </a:r>
            <a:endParaRPr b="0" lang="pt-BR" sz="24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 Bold"/>
                <a:ea typeface="Arial Bold"/>
              </a:rPr>
              <a:t>Tenho aval da diretoria do órgão para brincar?</a:t>
            </a:r>
            <a:endParaRPr b="0" lang="pt-BR" sz="24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 Bold"/>
                <a:ea typeface="Arial Bold"/>
              </a:rPr>
              <a:t>Vamos optar por uma linha mais conservadora, porém explicativa? (Para que serve…, como eu faço para…, quem tem direito a…)</a:t>
            </a:r>
            <a:endParaRPr b="0" lang="pt-BR" sz="24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endParaRPr b="0" lang="pt-BR" sz="2400" spc="-1" strike="noStrike">
              <a:latin typeface="Arial"/>
            </a:endParaRPr>
          </a:p>
          <a:p>
            <a:pPr>
              <a:lnSpc>
                <a:spcPts val="3481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 Bold"/>
                <a:ea typeface="Arial Bold"/>
              </a:rPr>
              <a:t>4) Tenho autonomia para escolher os temas? (Exceção: assuntos delicados e crises devem ser compartilhados e acordados com a autoridade máxima do órgão, não pegue para você)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71" name="TextBox 5"/>
          <p:cNvSpPr/>
          <p:nvPr/>
        </p:nvSpPr>
        <p:spPr>
          <a:xfrm>
            <a:off x="808560" y="309240"/>
            <a:ext cx="11401200" cy="7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117"/>
              </a:lnSpc>
              <a:buNone/>
            </a:pPr>
            <a:r>
              <a:rPr b="1" lang="en-US" sz="509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ANOTE E FAÇA ESSE EXERCÍCIO</a:t>
            </a:r>
            <a:endParaRPr b="0" lang="pt-BR" sz="509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73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4" name="TextBox 4"/>
          <p:cNvSpPr/>
          <p:nvPr/>
        </p:nvSpPr>
        <p:spPr>
          <a:xfrm>
            <a:off x="1846440" y="2829960"/>
            <a:ext cx="12011400" cy="11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8742"/>
              </a:lnSpc>
              <a:buNone/>
            </a:pPr>
            <a:r>
              <a:rPr b="1" lang="en-US" sz="729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PODE GASTAR?</a:t>
            </a:r>
            <a:endParaRPr b="0" lang="pt-BR" sz="7290" spc="-1" strike="noStrike">
              <a:latin typeface="Arial"/>
            </a:endParaRPr>
          </a:p>
        </p:txBody>
      </p:sp>
      <p:sp>
        <p:nvSpPr>
          <p:cNvPr id="175" name="TextBox 5"/>
          <p:cNvSpPr/>
          <p:nvPr/>
        </p:nvSpPr>
        <p:spPr>
          <a:xfrm>
            <a:off x="1846440" y="4623480"/>
            <a:ext cx="10964160" cy="129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114"/>
              </a:lnSpc>
              <a:buNone/>
            </a:pPr>
            <a:r>
              <a:rPr b="0" lang="en-US" sz="4260" spc="-1" strike="noStrike">
                <a:solidFill>
                  <a:srgbClr val="ffffff"/>
                </a:solidFill>
                <a:latin typeface="Montserrat"/>
                <a:ea typeface="Montserrat"/>
              </a:rPr>
              <a:t>Ferramenta “mão na roda”: socialmediagov.com.vr</a:t>
            </a:r>
            <a:endParaRPr b="0" lang="pt-BR" sz="4260" spc="-1" strike="noStrike">
              <a:latin typeface="Arial"/>
            </a:endParaRPr>
          </a:p>
        </p:txBody>
      </p:sp>
      <p:sp>
        <p:nvSpPr>
          <p:cNvPr id="176" name="TextBox 6"/>
          <p:cNvSpPr/>
          <p:nvPr/>
        </p:nvSpPr>
        <p:spPr>
          <a:xfrm>
            <a:off x="1846440" y="6428520"/>
            <a:ext cx="10964160" cy="129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114"/>
              </a:lnSpc>
              <a:buNone/>
            </a:pPr>
            <a:r>
              <a:rPr b="0" lang="en-US" sz="4260" spc="-1" strike="noStrike">
                <a:solidFill>
                  <a:srgbClr val="ffffff"/>
                </a:solidFill>
                <a:latin typeface="Montserrat"/>
                <a:ea typeface="Montserrat"/>
              </a:rPr>
              <a:t>Ferramentas indispensáveis: </a:t>
            </a:r>
            <a:endParaRPr b="0" lang="pt-BR" sz="4260" spc="-1" strike="noStrike">
              <a:latin typeface="Arial"/>
            </a:endParaRPr>
          </a:p>
          <a:p>
            <a:pPr>
              <a:lnSpc>
                <a:spcPts val="5114"/>
              </a:lnSpc>
              <a:buNone/>
            </a:pPr>
            <a:r>
              <a:rPr b="0" lang="en-US" sz="4260" spc="-1" strike="noStrike">
                <a:solidFill>
                  <a:srgbClr val="ffffff"/>
                </a:solidFill>
                <a:latin typeface="Montserrat"/>
                <a:ea typeface="Montserrat"/>
              </a:rPr>
              <a:t>Capcut e Canva</a:t>
            </a:r>
            <a:endParaRPr b="0" lang="pt-BR" sz="42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178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9" name="TextBox 4"/>
          <p:cNvSpPr/>
          <p:nvPr/>
        </p:nvSpPr>
        <p:spPr>
          <a:xfrm>
            <a:off x="1846440" y="2829960"/>
            <a:ext cx="12011400" cy="222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8742"/>
              </a:lnSpc>
              <a:buNone/>
            </a:pPr>
            <a:r>
              <a:rPr b="1" lang="en-US" sz="729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IMPULSIONAR OU NÃO?</a:t>
            </a:r>
            <a:endParaRPr b="0" lang="pt-BR" sz="7290" spc="-1" strike="noStrike">
              <a:latin typeface="Arial"/>
            </a:endParaRPr>
          </a:p>
        </p:txBody>
      </p:sp>
      <p:sp>
        <p:nvSpPr>
          <p:cNvPr id="180" name="TextBox 5"/>
          <p:cNvSpPr/>
          <p:nvPr/>
        </p:nvSpPr>
        <p:spPr>
          <a:xfrm>
            <a:off x="1877760" y="5268600"/>
            <a:ext cx="10964160" cy="259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114"/>
              </a:lnSpc>
              <a:buNone/>
            </a:pPr>
            <a:r>
              <a:rPr b="1" lang="en-US" sz="426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Se puder, sim.</a:t>
            </a:r>
            <a:endParaRPr b="0" lang="pt-BR" sz="4260" spc="-1" strike="noStrike">
              <a:latin typeface="Arial"/>
            </a:endParaRPr>
          </a:p>
          <a:p>
            <a:pPr>
              <a:lnSpc>
                <a:spcPts val="5114"/>
              </a:lnSpc>
              <a:buNone/>
            </a:pPr>
            <a:r>
              <a:rPr b="0" lang="en-US" sz="4260" spc="-1" strike="noStrike">
                <a:solidFill>
                  <a:srgbClr val="ffffff"/>
                </a:solidFill>
                <a:latin typeface="Montserrat"/>
                <a:ea typeface="Montserrat"/>
              </a:rPr>
              <a:t>Existe um teto de alcance para quem não impulsiona. Vídeos virais não acontecem todo dia.</a:t>
            </a:r>
            <a:endParaRPr b="0" lang="pt-BR" sz="42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2"/>
          <p:cNvGrpSpPr/>
          <p:nvPr/>
        </p:nvGrpSpPr>
        <p:grpSpPr>
          <a:xfrm>
            <a:off x="-19080" y="0"/>
            <a:ext cx="18287640" cy="10286640"/>
            <a:chOff x="-19080" y="0"/>
            <a:chExt cx="18287640" cy="10286640"/>
          </a:xfrm>
        </p:grpSpPr>
        <p:sp>
          <p:nvSpPr>
            <p:cNvPr id="182" name="Freeform 3"/>
            <p:cNvSpPr/>
            <p:nvPr/>
          </p:nvSpPr>
          <p:spPr>
            <a:xfrm>
              <a:off x="-1908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3" name="TextBox 4"/>
          <p:cNvSpPr/>
          <p:nvPr/>
        </p:nvSpPr>
        <p:spPr>
          <a:xfrm>
            <a:off x="1793520" y="1948320"/>
            <a:ext cx="12074040" cy="49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7798"/>
              </a:lnSpc>
              <a:buNone/>
            </a:pPr>
            <a:r>
              <a:rPr b="1" lang="en-US" sz="65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Comunicação pública é transformar o complicado em claro — para que todo cidadão possa entender, participar e decidir.</a:t>
            </a:r>
            <a:endParaRPr b="0" lang="pt-BR" sz="6500" spc="-1" strike="noStrike">
              <a:latin typeface="Arial"/>
            </a:endParaRPr>
          </a:p>
        </p:txBody>
      </p:sp>
      <p:sp>
        <p:nvSpPr>
          <p:cNvPr id="184" name="TextBox 5"/>
          <p:cNvSpPr/>
          <p:nvPr/>
        </p:nvSpPr>
        <p:spPr>
          <a:xfrm>
            <a:off x="8661600" y="7644960"/>
            <a:ext cx="5932440" cy="138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856"/>
              </a:lnSpc>
              <a:buNone/>
            </a:pPr>
            <a:r>
              <a:rPr b="0" lang="en-US" sz="4050" spc="-1" strike="noStrike">
                <a:solidFill>
                  <a:srgbClr val="ffffff"/>
                </a:solidFill>
                <a:latin typeface="Montserrat"/>
                <a:ea typeface="Montserrat"/>
              </a:rPr>
              <a:t>Insta: @michelle.svl</a:t>
            </a:r>
            <a:endParaRPr b="0" lang="pt-BR" sz="4050" spc="-1" strike="noStrike">
              <a:latin typeface="Arial"/>
            </a:endParaRPr>
          </a:p>
          <a:p>
            <a:pPr>
              <a:lnSpc>
                <a:spcPts val="1199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856"/>
              </a:lnSpc>
              <a:buNone/>
            </a:pPr>
            <a:r>
              <a:rPr b="0" lang="en-US" sz="4050" spc="-1" strike="noStrike">
                <a:solidFill>
                  <a:srgbClr val="ffffff"/>
                </a:solidFill>
                <a:latin typeface="Montserrat"/>
                <a:ea typeface="Montserrat"/>
              </a:rPr>
              <a:t>Zap: (41) 99998-9727</a:t>
            </a:r>
            <a:endParaRPr b="0" lang="pt-BR" sz="4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56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7" name="TextBox 4"/>
          <p:cNvSpPr/>
          <p:nvPr/>
        </p:nvSpPr>
        <p:spPr>
          <a:xfrm>
            <a:off x="1767240" y="3059280"/>
            <a:ext cx="144896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O QUE COMUNICAR?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58" name="TextBox 5"/>
          <p:cNvSpPr/>
          <p:nvPr/>
        </p:nvSpPr>
        <p:spPr>
          <a:xfrm>
            <a:off x="1838880" y="4490640"/>
            <a:ext cx="12150000" cy="25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ações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21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serviços</a:t>
            </a:r>
            <a:endParaRPr b="0" lang="pt-BR" sz="5600" spc="-1" strike="noStrike">
              <a:latin typeface="Arial"/>
            </a:endParaRPr>
          </a:p>
          <a:p>
            <a:pPr>
              <a:lnSpc>
                <a:spcPts val="6718"/>
              </a:lnSpc>
              <a:buNone/>
            </a:pPr>
            <a:r>
              <a:rPr b="0" lang="en-US" sz="5600" spc="-1" strike="noStrike">
                <a:solidFill>
                  <a:srgbClr val="ffffff"/>
                </a:solidFill>
                <a:latin typeface="Montserrat"/>
                <a:ea typeface="Montserrat"/>
              </a:rPr>
              <a:t>&gt; decisões do poder público</a:t>
            </a:r>
            <a:endParaRPr b="0" lang="pt-BR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2"/>
          <p:cNvGrpSpPr/>
          <p:nvPr/>
        </p:nvGrpSpPr>
        <p:grpSpPr>
          <a:xfrm>
            <a:off x="9360" y="0"/>
            <a:ext cx="18287640" cy="10286640"/>
            <a:chOff x="9360" y="0"/>
            <a:chExt cx="18287640" cy="10286640"/>
          </a:xfrm>
        </p:grpSpPr>
        <p:sp>
          <p:nvSpPr>
            <p:cNvPr id="60" name="Freeform 3"/>
            <p:cNvSpPr/>
            <p:nvPr/>
          </p:nvSpPr>
          <p:spPr>
            <a:xfrm>
              <a:off x="936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1" name="TextBox 4"/>
          <p:cNvSpPr/>
          <p:nvPr/>
        </p:nvSpPr>
        <p:spPr>
          <a:xfrm>
            <a:off x="1838880" y="1578240"/>
            <a:ext cx="144896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Poder de escolha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62" name="TextBox 5"/>
          <p:cNvSpPr/>
          <p:nvPr/>
        </p:nvSpPr>
        <p:spPr>
          <a:xfrm>
            <a:off x="1838880" y="2768760"/>
            <a:ext cx="12150000" cy="48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799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799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Montserrat"/>
                <a:ea typeface="Montserrat"/>
              </a:rPr>
              <a:t>Base: para peles oleosas, peles secas, peles mistas, com protetor, sem protetor, com hidratante, diversidade de tons para peles negras etc.</a:t>
            </a:r>
            <a:endParaRPr b="0" lang="pt-BR" sz="4000" spc="-1" strike="noStrike">
              <a:latin typeface="Arial"/>
            </a:endParaRPr>
          </a:p>
          <a:p>
            <a:pPr>
              <a:lnSpc>
                <a:spcPts val="4799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799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Montserrat"/>
                <a:ea typeface="Montserrat"/>
              </a:rPr>
              <a:t>Quanto mais eu souber sobre as opções, melhor será a escolha para o meu tipo de pele.</a:t>
            </a:r>
            <a:endParaRPr b="0" lang="pt-B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64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5" name="TextBox 4"/>
          <p:cNvSpPr/>
          <p:nvPr/>
        </p:nvSpPr>
        <p:spPr>
          <a:xfrm>
            <a:off x="1838880" y="752400"/>
            <a:ext cx="144896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Poder de escolha</a:t>
            </a:r>
            <a:endParaRPr b="0" lang="pt-BR" sz="7800" spc="-1" strike="noStrike">
              <a:latin typeface="Arial"/>
            </a:endParaRPr>
          </a:p>
        </p:txBody>
      </p:sp>
      <p:sp>
        <p:nvSpPr>
          <p:cNvPr id="66" name="TextBox 5"/>
          <p:cNvSpPr/>
          <p:nvPr/>
        </p:nvSpPr>
        <p:spPr>
          <a:xfrm>
            <a:off x="1838880" y="1943280"/>
            <a:ext cx="12150000" cy="69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799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Montserrat"/>
                <a:ea typeface="Montserrat"/>
              </a:rPr>
              <a:t>Para órgãos públicos: voto</a:t>
            </a:r>
            <a:endParaRPr b="0" lang="pt-BR" sz="4000" spc="-1" strike="noStrike">
              <a:latin typeface="Arial"/>
            </a:endParaRPr>
          </a:p>
          <a:p>
            <a:pPr>
              <a:lnSpc>
                <a:spcPts val="4799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4799"/>
              </a:lnSpc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Montserrat"/>
                <a:ea typeface="Montserrat"/>
              </a:rPr>
              <a:t>Vereador de esquerda, de direita, de centro, centro-esquerda, centro-direita, que defende os animais, que se preocupa com o urbanismo, que defende a saúde etc.</a:t>
            </a:r>
            <a:endParaRPr b="0" lang="pt-BR" sz="4000" spc="-1" strike="noStrike">
              <a:latin typeface="Arial"/>
            </a:endParaRPr>
          </a:p>
          <a:p>
            <a:pPr>
              <a:lnSpc>
                <a:spcPts val="4799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 lvl="1" marL="755640" indent="-378000">
              <a:lnSpc>
                <a:spcPts val="4201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500" spc="-1" strike="noStrike">
                <a:solidFill>
                  <a:srgbClr val="ffffff"/>
                </a:solidFill>
                <a:latin typeface="Montserrat"/>
                <a:ea typeface="Montserrat"/>
              </a:rPr>
              <a:t>Quanto mais eu souber sobre eles, poderei escolher quem melhor se encaixa nos meus valores e o que espero desse político. </a:t>
            </a:r>
            <a:endParaRPr b="0" lang="pt-BR" sz="3500" spc="-1" strike="noStrike">
              <a:latin typeface="Arial"/>
            </a:endParaRPr>
          </a:p>
          <a:p>
            <a:pPr lvl="1" marL="755640" indent="-378000">
              <a:lnSpc>
                <a:spcPts val="4201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500" spc="-1" strike="noStrike">
                <a:solidFill>
                  <a:srgbClr val="ffffff"/>
                </a:solidFill>
                <a:latin typeface="Montserrat"/>
                <a:ea typeface="Montserrat"/>
              </a:rPr>
              <a:t>Redes sociais ajudaram muito nas últimas eleições.</a:t>
            </a:r>
            <a:endParaRPr b="0" lang="pt-BR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68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9" name="TextBox 4"/>
          <p:cNvSpPr/>
          <p:nvPr/>
        </p:nvSpPr>
        <p:spPr>
          <a:xfrm>
            <a:off x="2880000" y="3371760"/>
            <a:ext cx="11219760" cy="35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2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PROMOÇÃO DA FORMAÇÃO DE SENSO CRÍTICO</a:t>
            </a:r>
            <a:endParaRPr b="0" lang="pt-BR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71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2" name="TextBox 4"/>
          <p:cNvSpPr/>
          <p:nvPr/>
        </p:nvSpPr>
        <p:spPr>
          <a:xfrm>
            <a:off x="1838880" y="2936520"/>
            <a:ext cx="12280320" cy="268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7041"/>
              </a:lnSpc>
              <a:buNone/>
            </a:pPr>
            <a:r>
              <a:rPr b="1" lang="en-US" sz="587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ACESSO À INFORMAÇÃO PELO MEIO OFICIAL = SEGURANÇA</a:t>
            </a:r>
            <a:endParaRPr b="0" lang="pt-BR" sz="5870" spc="-1" strike="noStrike">
              <a:latin typeface="Arial"/>
            </a:endParaRPr>
          </a:p>
        </p:txBody>
      </p:sp>
      <p:sp>
        <p:nvSpPr>
          <p:cNvPr id="73" name="TextBox 5"/>
          <p:cNvSpPr/>
          <p:nvPr/>
        </p:nvSpPr>
        <p:spPr>
          <a:xfrm>
            <a:off x="1800000" y="5940000"/>
            <a:ext cx="12150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&gt; A mentira tem perna curta</a:t>
            </a:r>
            <a:endParaRPr b="0" lang="pt-BR" sz="4500" spc="-1" strike="noStrike">
              <a:latin typeface="Arial"/>
            </a:endParaRPr>
          </a:p>
          <a:p>
            <a:pPr>
              <a:lnSpc>
                <a:spcPts val="5400"/>
              </a:lnSpc>
              <a:buNone/>
            </a:pPr>
            <a:r>
              <a:rPr b="0" lang="en-US" sz="4500" spc="-1" strike="noStrike">
                <a:solidFill>
                  <a:srgbClr val="ffffff"/>
                </a:solidFill>
                <a:latin typeface="Montserrat"/>
                <a:ea typeface="Montserrat"/>
              </a:rPr>
              <a:t>&gt; CREDIBILIDADE É TUDO</a:t>
            </a:r>
            <a:endParaRPr b="0" lang="pt-BR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2"/>
          <p:cNvGrpSpPr/>
          <p:nvPr/>
        </p:nvGrpSpPr>
        <p:grpSpPr>
          <a:xfrm>
            <a:off x="0" y="0"/>
            <a:ext cx="18287640" cy="10286640"/>
            <a:chOff x="0" y="0"/>
            <a:chExt cx="18287640" cy="10286640"/>
          </a:xfrm>
        </p:grpSpPr>
        <p:sp>
          <p:nvSpPr>
            <p:cNvPr id="75" name="Freeform 3"/>
            <p:cNvSpPr/>
            <p:nvPr/>
          </p:nvSpPr>
          <p:spPr>
            <a:xfrm>
              <a:off x="0" y="0"/>
              <a:ext cx="18287640" cy="10286640"/>
            </a:xfrm>
            <a:custGeom>
              <a:avLst/>
              <a:gdLst/>
              <a:ah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6" name="TextBox 4"/>
          <p:cNvSpPr/>
          <p:nvPr/>
        </p:nvSpPr>
        <p:spPr>
          <a:xfrm>
            <a:off x="2269080" y="3962520"/>
            <a:ext cx="11898360" cy="35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360"/>
              </a:lnSpc>
              <a:buNone/>
            </a:pPr>
            <a:r>
              <a:rPr b="1" lang="en-US" sz="7800" spc="-1" strike="noStrike">
                <a:solidFill>
                  <a:srgbClr val="ff6c00"/>
                </a:solidFill>
                <a:latin typeface="Montserrat Bold"/>
                <a:ea typeface="Montserrat Bold"/>
              </a:rPr>
              <a:t>COMO SE CONQUISTA CREDIBILIDADE?</a:t>
            </a:r>
            <a:endParaRPr b="0" lang="pt-BR" sz="7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DAGv41GSXX8</dc:identifier>
  <dc:language>pt-BR</dc:language>
  <cp:lastModifiedBy/>
  <dcterms:modified xsi:type="dcterms:W3CDTF">2025-08-14T20:33:04Z</dcterms:modified>
  <cp:revision>7</cp:revision>
  <dc:subject/>
  <dc:title>Cópia de PAPEL DA COMUNICAÇÃO MICHELLE STIVAL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